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TT Rounds Condensed" charset="1" panose="02000506030000020003"/>
      <p:regular r:id="rId15"/>
    </p:embeddedFont>
    <p:embeddedFont>
      <p:font typeface="Bebas Neue Bold" charset="1" panose="020B0606020202050201"/>
      <p:regular r:id="rId16"/>
    </p:embeddedFont>
    <p:embeddedFont>
      <p:font typeface="Inter" charset="1" panose="020B0502030000000004"/>
      <p:regular r:id="rId17"/>
    </p:embeddedFont>
    <p:embeddedFont>
      <p:font typeface="Inter Bold" charset="1" panose="020B0802030000000004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2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2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2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2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2.pn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svg" Type="http://schemas.openxmlformats.org/officeDocument/2006/relationships/image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2.pn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20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2.pn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77440" y="7224417"/>
            <a:ext cx="13533120" cy="493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8"/>
              </a:lnSpc>
            </a:pPr>
            <a:r>
              <a:rPr lang="en-US" sz="3600" spc="33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Nombre: CRISTIAN DANIEL CCOPA ACERO</a:t>
            </a:r>
          </a:p>
        </p:txBody>
      </p:sp>
      <p:sp>
        <p:nvSpPr>
          <p:cNvPr name="Freeform 4" id="4" descr="Vicerrectorado de Investigación - UNAP 2023"/>
          <p:cNvSpPr/>
          <p:nvPr/>
        </p:nvSpPr>
        <p:spPr>
          <a:xfrm flipH="false" flipV="false" rot="0">
            <a:off x="16075200" y="336656"/>
            <a:ext cx="1558591" cy="1707609"/>
          </a:xfrm>
          <a:custGeom>
            <a:avLst/>
            <a:gdLst/>
            <a:ahLst/>
            <a:cxnLst/>
            <a:rect r="r" b="b" t="t" l="l"/>
            <a:pathLst>
              <a:path h="1707609" w="1558591">
                <a:moveTo>
                  <a:pt x="0" y="0"/>
                </a:moveTo>
                <a:lnTo>
                  <a:pt x="1558592" y="0"/>
                </a:lnTo>
                <a:lnTo>
                  <a:pt x="1558592" y="1707608"/>
                </a:lnTo>
                <a:lnTo>
                  <a:pt x="0" y="17076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89438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211979" y="7968733"/>
            <a:ext cx="3085030" cy="2180163"/>
          </a:xfrm>
          <a:custGeom>
            <a:avLst/>
            <a:gdLst/>
            <a:ahLst/>
            <a:cxnLst/>
            <a:rect r="r" b="b" t="t" l="l"/>
            <a:pathLst>
              <a:path h="2180163" w="3085030">
                <a:moveTo>
                  <a:pt x="0" y="0"/>
                </a:moveTo>
                <a:lnTo>
                  <a:pt x="3085031" y="0"/>
                </a:lnTo>
                <a:lnTo>
                  <a:pt x="3085031" y="2180163"/>
                </a:lnTo>
                <a:lnTo>
                  <a:pt x="0" y="21801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82528" y="238683"/>
            <a:ext cx="1433871" cy="1552072"/>
          </a:xfrm>
          <a:custGeom>
            <a:avLst/>
            <a:gdLst/>
            <a:ahLst/>
            <a:cxnLst/>
            <a:rect r="r" b="b" t="t" l="l"/>
            <a:pathLst>
              <a:path h="1552072" w="1433871">
                <a:moveTo>
                  <a:pt x="0" y="0"/>
                </a:moveTo>
                <a:lnTo>
                  <a:pt x="1433872" y="0"/>
                </a:lnTo>
                <a:lnTo>
                  <a:pt x="1433872" y="1552073"/>
                </a:lnTo>
                <a:lnTo>
                  <a:pt x="0" y="15520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928069" y="414560"/>
            <a:ext cx="13073931" cy="1200318"/>
          </a:xfrm>
          <a:custGeom>
            <a:avLst/>
            <a:gdLst/>
            <a:ahLst/>
            <a:cxnLst/>
            <a:rect r="r" b="b" t="t" l="l"/>
            <a:pathLst>
              <a:path h="1200318" w="13073931">
                <a:moveTo>
                  <a:pt x="0" y="0"/>
                </a:moveTo>
                <a:lnTo>
                  <a:pt x="13073931" y="0"/>
                </a:lnTo>
                <a:lnTo>
                  <a:pt x="13073931" y="1200318"/>
                </a:lnTo>
                <a:lnTo>
                  <a:pt x="0" y="12003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582" r="0" b="-2582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0" y="2059473"/>
            <a:ext cx="18288000" cy="4866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79"/>
              </a:lnSpc>
            </a:pPr>
            <a:r>
              <a:rPr lang="en-US" sz="9199" b="true">
                <a:solidFill>
                  <a:srgbClr val="0000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Aplicación Web para Clasificación de las Etapas de Desarrollo de las Garrapatas (TickStage Classifier)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11979" y="7968733"/>
            <a:ext cx="3085030" cy="2180163"/>
          </a:xfrm>
          <a:custGeom>
            <a:avLst/>
            <a:gdLst/>
            <a:ahLst/>
            <a:cxnLst/>
            <a:rect r="r" b="b" t="t" l="l"/>
            <a:pathLst>
              <a:path h="2180163" w="3085030">
                <a:moveTo>
                  <a:pt x="0" y="0"/>
                </a:moveTo>
                <a:lnTo>
                  <a:pt x="3085031" y="0"/>
                </a:lnTo>
                <a:lnTo>
                  <a:pt x="3085031" y="2180163"/>
                </a:lnTo>
                <a:lnTo>
                  <a:pt x="0" y="21801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82528" y="238683"/>
            <a:ext cx="1433871" cy="1552072"/>
          </a:xfrm>
          <a:custGeom>
            <a:avLst/>
            <a:gdLst/>
            <a:ahLst/>
            <a:cxnLst/>
            <a:rect r="r" b="b" t="t" l="l"/>
            <a:pathLst>
              <a:path h="1552072" w="1433871">
                <a:moveTo>
                  <a:pt x="0" y="0"/>
                </a:moveTo>
                <a:lnTo>
                  <a:pt x="1433872" y="0"/>
                </a:lnTo>
                <a:lnTo>
                  <a:pt x="1433872" y="1552073"/>
                </a:lnTo>
                <a:lnTo>
                  <a:pt x="0" y="15520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5"/>
            </a:stretch>
          </a:blipFill>
        </p:spPr>
      </p:sp>
      <p:sp>
        <p:nvSpPr>
          <p:cNvPr name="Freeform 5" id="5" descr="Vicerrectorado de Investigación - UNAP 2023"/>
          <p:cNvSpPr/>
          <p:nvPr/>
        </p:nvSpPr>
        <p:spPr>
          <a:xfrm flipH="false" flipV="false" rot="0">
            <a:off x="16075200" y="336656"/>
            <a:ext cx="1558591" cy="1707609"/>
          </a:xfrm>
          <a:custGeom>
            <a:avLst/>
            <a:gdLst/>
            <a:ahLst/>
            <a:cxnLst/>
            <a:rect r="r" b="b" t="t" l="l"/>
            <a:pathLst>
              <a:path h="1707609" w="1558591">
                <a:moveTo>
                  <a:pt x="0" y="0"/>
                </a:moveTo>
                <a:lnTo>
                  <a:pt x="1558592" y="0"/>
                </a:lnTo>
                <a:lnTo>
                  <a:pt x="1558592" y="1707608"/>
                </a:lnTo>
                <a:lnTo>
                  <a:pt x="0" y="17076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289438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148810" y="2232472"/>
            <a:ext cx="4418371" cy="2722821"/>
          </a:xfrm>
          <a:custGeom>
            <a:avLst/>
            <a:gdLst/>
            <a:ahLst/>
            <a:cxnLst/>
            <a:rect r="r" b="b" t="t" l="l"/>
            <a:pathLst>
              <a:path h="2722821" w="4418371">
                <a:moveTo>
                  <a:pt x="0" y="0"/>
                </a:moveTo>
                <a:lnTo>
                  <a:pt x="4418371" y="0"/>
                </a:lnTo>
                <a:lnTo>
                  <a:pt x="4418371" y="2722821"/>
                </a:lnTo>
                <a:lnTo>
                  <a:pt x="0" y="27228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03759" y="2232472"/>
            <a:ext cx="4979237" cy="2911028"/>
          </a:xfrm>
          <a:custGeom>
            <a:avLst/>
            <a:gdLst/>
            <a:ahLst/>
            <a:cxnLst/>
            <a:rect r="r" b="b" t="t" l="l"/>
            <a:pathLst>
              <a:path h="2911028" w="4979237">
                <a:moveTo>
                  <a:pt x="0" y="0"/>
                </a:moveTo>
                <a:lnTo>
                  <a:pt x="4979237" y="0"/>
                </a:lnTo>
                <a:lnTo>
                  <a:pt x="4979237" y="2911028"/>
                </a:lnTo>
                <a:lnTo>
                  <a:pt x="0" y="29110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129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913581" y="2469944"/>
            <a:ext cx="4460839" cy="2832633"/>
          </a:xfrm>
          <a:custGeom>
            <a:avLst/>
            <a:gdLst/>
            <a:ahLst/>
            <a:cxnLst/>
            <a:rect r="r" b="b" t="t" l="l"/>
            <a:pathLst>
              <a:path h="2832633" w="4460839">
                <a:moveTo>
                  <a:pt x="0" y="0"/>
                </a:moveTo>
                <a:lnTo>
                  <a:pt x="4460838" y="0"/>
                </a:lnTo>
                <a:lnTo>
                  <a:pt x="4460838" y="2832633"/>
                </a:lnTo>
                <a:lnTo>
                  <a:pt x="0" y="28326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269363" y="884610"/>
            <a:ext cx="9071253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El Impacto de las Garrapatas en la Salud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63945" y="5674052"/>
            <a:ext cx="9238102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Vectores de enfermedades zoonóticas: Lyme, Fiebre Maculosa, Babesiosis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340615" y="5076825"/>
            <a:ext cx="6513041" cy="369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Enemigos invisibles, impactan salud pública y ganadería.</a:t>
            </a:r>
          </a:p>
          <a:p>
            <a:pPr algn="l"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Identificación precisa esencial para controlar y prevenir enfermedades.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542044" y="7114249"/>
            <a:ext cx="6262945" cy="2857469"/>
          </a:xfrm>
          <a:custGeom>
            <a:avLst/>
            <a:gdLst/>
            <a:ahLst/>
            <a:cxnLst/>
            <a:rect r="r" b="b" t="t" l="l"/>
            <a:pathLst>
              <a:path h="2857469" w="6262945">
                <a:moveTo>
                  <a:pt x="0" y="0"/>
                </a:moveTo>
                <a:lnTo>
                  <a:pt x="6262945" y="0"/>
                </a:lnTo>
                <a:lnTo>
                  <a:pt x="6262945" y="2857469"/>
                </a:lnTo>
                <a:lnTo>
                  <a:pt x="0" y="285746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11979" y="7968733"/>
            <a:ext cx="3085030" cy="2180163"/>
          </a:xfrm>
          <a:custGeom>
            <a:avLst/>
            <a:gdLst/>
            <a:ahLst/>
            <a:cxnLst/>
            <a:rect r="r" b="b" t="t" l="l"/>
            <a:pathLst>
              <a:path h="2180163" w="3085030">
                <a:moveTo>
                  <a:pt x="0" y="0"/>
                </a:moveTo>
                <a:lnTo>
                  <a:pt x="3085031" y="0"/>
                </a:lnTo>
                <a:lnTo>
                  <a:pt x="3085031" y="2180163"/>
                </a:lnTo>
                <a:lnTo>
                  <a:pt x="0" y="21801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82528" y="238683"/>
            <a:ext cx="1433871" cy="1552072"/>
          </a:xfrm>
          <a:custGeom>
            <a:avLst/>
            <a:gdLst/>
            <a:ahLst/>
            <a:cxnLst/>
            <a:rect r="r" b="b" t="t" l="l"/>
            <a:pathLst>
              <a:path h="1552072" w="1433871">
                <a:moveTo>
                  <a:pt x="0" y="0"/>
                </a:moveTo>
                <a:lnTo>
                  <a:pt x="1433872" y="0"/>
                </a:lnTo>
                <a:lnTo>
                  <a:pt x="1433872" y="1552073"/>
                </a:lnTo>
                <a:lnTo>
                  <a:pt x="0" y="15520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5"/>
            </a:stretch>
          </a:blipFill>
        </p:spPr>
      </p:sp>
      <p:sp>
        <p:nvSpPr>
          <p:cNvPr name="Freeform 5" id="5" descr="Vicerrectorado de Investigación - UNAP 2023"/>
          <p:cNvSpPr/>
          <p:nvPr/>
        </p:nvSpPr>
        <p:spPr>
          <a:xfrm flipH="false" flipV="false" rot="0">
            <a:off x="16075200" y="336656"/>
            <a:ext cx="1558591" cy="1707609"/>
          </a:xfrm>
          <a:custGeom>
            <a:avLst/>
            <a:gdLst/>
            <a:ahLst/>
            <a:cxnLst/>
            <a:rect r="r" b="b" t="t" l="l"/>
            <a:pathLst>
              <a:path h="1707609" w="1558591">
                <a:moveTo>
                  <a:pt x="0" y="0"/>
                </a:moveTo>
                <a:lnTo>
                  <a:pt x="1558592" y="0"/>
                </a:lnTo>
                <a:lnTo>
                  <a:pt x="1558592" y="1707608"/>
                </a:lnTo>
                <a:lnTo>
                  <a:pt x="0" y="17076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289438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618645" y="1898380"/>
            <a:ext cx="6218478" cy="4663858"/>
          </a:xfrm>
          <a:custGeom>
            <a:avLst/>
            <a:gdLst/>
            <a:ahLst/>
            <a:cxnLst/>
            <a:rect r="r" b="b" t="t" l="l"/>
            <a:pathLst>
              <a:path h="4663858" w="6218478">
                <a:moveTo>
                  <a:pt x="0" y="0"/>
                </a:moveTo>
                <a:lnTo>
                  <a:pt x="6218478" y="0"/>
                </a:lnTo>
                <a:lnTo>
                  <a:pt x="6218478" y="4663858"/>
                </a:lnTo>
                <a:lnTo>
                  <a:pt x="0" y="46638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550842" y="2318345"/>
            <a:ext cx="3682906" cy="3584831"/>
          </a:xfrm>
          <a:custGeom>
            <a:avLst/>
            <a:gdLst/>
            <a:ahLst/>
            <a:cxnLst/>
            <a:rect r="r" b="b" t="t" l="l"/>
            <a:pathLst>
              <a:path h="3584831" w="3682906">
                <a:moveTo>
                  <a:pt x="0" y="0"/>
                </a:moveTo>
                <a:lnTo>
                  <a:pt x="3682905" y="0"/>
                </a:lnTo>
                <a:lnTo>
                  <a:pt x="3682905" y="3584831"/>
                </a:lnTo>
                <a:lnTo>
                  <a:pt x="0" y="35848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1573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816400" y="884610"/>
            <a:ext cx="14041446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Desafíos Actuales en la Identificación de Etapas de Garrapatas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46388" y="6842153"/>
            <a:ext cx="6962991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Clasificación manual es lenta y propensa a errores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746259" y="6184900"/>
            <a:ext cx="6513041" cy="307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Riesgo de diagnóstico erróneo.</a:t>
            </a:r>
          </a:p>
          <a:p>
            <a:pPr algn="l"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Dificultad en ambientes con gran volumen de muestras.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11979" y="7968733"/>
            <a:ext cx="3085030" cy="2180163"/>
          </a:xfrm>
          <a:custGeom>
            <a:avLst/>
            <a:gdLst/>
            <a:ahLst/>
            <a:cxnLst/>
            <a:rect r="r" b="b" t="t" l="l"/>
            <a:pathLst>
              <a:path h="2180163" w="3085030">
                <a:moveTo>
                  <a:pt x="0" y="0"/>
                </a:moveTo>
                <a:lnTo>
                  <a:pt x="3085031" y="0"/>
                </a:lnTo>
                <a:lnTo>
                  <a:pt x="3085031" y="2180163"/>
                </a:lnTo>
                <a:lnTo>
                  <a:pt x="0" y="21801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82528" y="238683"/>
            <a:ext cx="1433871" cy="1552072"/>
          </a:xfrm>
          <a:custGeom>
            <a:avLst/>
            <a:gdLst/>
            <a:ahLst/>
            <a:cxnLst/>
            <a:rect r="r" b="b" t="t" l="l"/>
            <a:pathLst>
              <a:path h="1552072" w="1433871">
                <a:moveTo>
                  <a:pt x="0" y="0"/>
                </a:moveTo>
                <a:lnTo>
                  <a:pt x="1433872" y="0"/>
                </a:lnTo>
                <a:lnTo>
                  <a:pt x="1433872" y="1552073"/>
                </a:lnTo>
                <a:lnTo>
                  <a:pt x="0" y="15520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5"/>
            </a:stretch>
          </a:blipFill>
        </p:spPr>
      </p:sp>
      <p:sp>
        <p:nvSpPr>
          <p:cNvPr name="Freeform 5" id="5" descr="Vicerrectorado de Investigación - UNAP 2023"/>
          <p:cNvSpPr/>
          <p:nvPr/>
        </p:nvSpPr>
        <p:spPr>
          <a:xfrm flipH="false" flipV="false" rot="0">
            <a:off x="16075200" y="336656"/>
            <a:ext cx="1558591" cy="1707609"/>
          </a:xfrm>
          <a:custGeom>
            <a:avLst/>
            <a:gdLst/>
            <a:ahLst/>
            <a:cxnLst/>
            <a:rect r="r" b="b" t="t" l="l"/>
            <a:pathLst>
              <a:path h="1707609" w="1558591">
                <a:moveTo>
                  <a:pt x="0" y="0"/>
                </a:moveTo>
                <a:lnTo>
                  <a:pt x="1558592" y="0"/>
                </a:lnTo>
                <a:lnTo>
                  <a:pt x="1558592" y="1707608"/>
                </a:lnTo>
                <a:lnTo>
                  <a:pt x="0" y="17076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289438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679471" y="238683"/>
            <a:ext cx="2327440" cy="4535705"/>
          </a:xfrm>
          <a:custGeom>
            <a:avLst/>
            <a:gdLst/>
            <a:ahLst/>
            <a:cxnLst/>
            <a:rect r="r" b="b" t="t" l="l"/>
            <a:pathLst>
              <a:path h="4535705" w="2327440">
                <a:moveTo>
                  <a:pt x="0" y="0"/>
                </a:moveTo>
                <a:lnTo>
                  <a:pt x="2327440" y="0"/>
                </a:lnTo>
                <a:lnTo>
                  <a:pt x="2327440" y="4535705"/>
                </a:lnTo>
                <a:lnTo>
                  <a:pt x="0" y="45357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986741" y="3934160"/>
            <a:ext cx="11301259" cy="3475137"/>
          </a:xfrm>
          <a:custGeom>
            <a:avLst/>
            <a:gdLst/>
            <a:ahLst/>
            <a:cxnLst/>
            <a:rect r="r" b="b" t="t" l="l"/>
            <a:pathLst>
              <a:path h="3475137" w="11301259">
                <a:moveTo>
                  <a:pt x="0" y="0"/>
                </a:moveTo>
                <a:lnTo>
                  <a:pt x="11301259" y="0"/>
                </a:lnTo>
                <a:lnTo>
                  <a:pt x="11301259" y="3475138"/>
                </a:lnTo>
                <a:lnTo>
                  <a:pt x="0" y="34751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44000" y="7552173"/>
            <a:ext cx="7233761" cy="913114"/>
          </a:xfrm>
          <a:custGeom>
            <a:avLst/>
            <a:gdLst/>
            <a:ahLst/>
            <a:cxnLst/>
            <a:rect r="r" b="b" t="t" l="l"/>
            <a:pathLst>
              <a:path h="913114" w="7233761">
                <a:moveTo>
                  <a:pt x="0" y="0"/>
                </a:moveTo>
                <a:lnTo>
                  <a:pt x="7233761" y="0"/>
                </a:lnTo>
                <a:lnTo>
                  <a:pt x="7233761" y="913114"/>
                </a:lnTo>
                <a:lnTo>
                  <a:pt x="0" y="9131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754494" y="884610"/>
            <a:ext cx="6683781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Solución: TickStage Classifier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733730" y="2573095"/>
            <a:ext cx="10941266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Clasificación automática con precisión usando CNN y Transferencia de Aprendizaje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82529" y="4747165"/>
            <a:ext cx="6513041" cy="431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Aplicación web interactiva.</a:t>
            </a:r>
          </a:p>
          <a:p>
            <a:pPr algn="l"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Resultados rápidos y precisos.</a:t>
            </a:r>
          </a:p>
          <a:p>
            <a:pPr algn="l"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Usabilidad para investigadores y profesionales de la salud.</a:t>
            </a:r>
          </a:p>
          <a:p>
            <a:pPr algn="l">
              <a:lnSpc>
                <a:spcPts val="489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11979" y="7968733"/>
            <a:ext cx="3085030" cy="2180163"/>
          </a:xfrm>
          <a:custGeom>
            <a:avLst/>
            <a:gdLst/>
            <a:ahLst/>
            <a:cxnLst/>
            <a:rect r="r" b="b" t="t" l="l"/>
            <a:pathLst>
              <a:path h="2180163" w="3085030">
                <a:moveTo>
                  <a:pt x="0" y="0"/>
                </a:moveTo>
                <a:lnTo>
                  <a:pt x="3085031" y="0"/>
                </a:lnTo>
                <a:lnTo>
                  <a:pt x="3085031" y="2180163"/>
                </a:lnTo>
                <a:lnTo>
                  <a:pt x="0" y="21801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82528" y="238683"/>
            <a:ext cx="1433871" cy="1552072"/>
          </a:xfrm>
          <a:custGeom>
            <a:avLst/>
            <a:gdLst/>
            <a:ahLst/>
            <a:cxnLst/>
            <a:rect r="r" b="b" t="t" l="l"/>
            <a:pathLst>
              <a:path h="1552072" w="1433871">
                <a:moveTo>
                  <a:pt x="0" y="0"/>
                </a:moveTo>
                <a:lnTo>
                  <a:pt x="1433872" y="0"/>
                </a:lnTo>
                <a:lnTo>
                  <a:pt x="1433872" y="1552073"/>
                </a:lnTo>
                <a:lnTo>
                  <a:pt x="0" y="15520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5"/>
            </a:stretch>
          </a:blipFill>
        </p:spPr>
      </p:sp>
      <p:sp>
        <p:nvSpPr>
          <p:cNvPr name="Freeform 5" id="5" descr="Vicerrectorado de Investigación - UNAP 2023"/>
          <p:cNvSpPr/>
          <p:nvPr/>
        </p:nvSpPr>
        <p:spPr>
          <a:xfrm flipH="false" flipV="false" rot="0">
            <a:off x="16075200" y="336656"/>
            <a:ext cx="1558591" cy="1707609"/>
          </a:xfrm>
          <a:custGeom>
            <a:avLst/>
            <a:gdLst/>
            <a:ahLst/>
            <a:cxnLst/>
            <a:rect r="r" b="b" t="t" l="l"/>
            <a:pathLst>
              <a:path h="1707609" w="1558591">
                <a:moveTo>
                  <a:pt x="0" y="0"/>
                </a:moveTo>
                <a:lnTo>
                  <a:pt x="1558592" y="0"/>
                </a:lnTo>
                <a:lnTo>
                  <a:pt x="1558592" y="1707608"/>
                </a:lnTo>
                <a:lnTo>
                  <a:pt x="0" y="17076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289438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056100" y="2343252"/>
            <a:ext cx="7726582" cy="3621835"/>
          </a:xfrm>
          <a:custGeom>
            <a:avLst/>
            <a:gdLst/>
            <a:ahLst/>
            <a:cxnLst/>
            <a:rect r="r" b="b" t="t" l="l"/>
            <a:pathLst>
              <a:path h="3621835" w="7726582">
                <a:moveTo>
                  <a:pt x="0" y="0"/>
                </a:moveTo>
                <a:lnTo>
                  <a:pt x="7726582" y="0"/>
                </a:lnTo>
                <a:lnTo>
                  <a:pt x="7726582" y="3621835"/>
                </a:lnTo>
                <a:lnTo>
                  <a:pt x="0" y="36218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4332206"/>
            <a:ext cx="7725794" cy="3553865"/>
          </a:xfrm>
          <a:custGeom>
            <a:avLst/>
            <a:gdLst/>
            <a:ahLst/>
            <a:cxnLst/>
            <a:rect r="r" b="b" t="t" l="l"/>
            <a:pathLst>
              <a:path h="3553865" w="7725794">
                <a:moveTo>
                  <a:pt x="0" y="0"/>
                </a:moveTo>
                <a:lnTo>
                  <a:pt x="7725794" y="0"/>
                </a:lnTo>
                <a:lnTo>
                  <a:pt x="7725794" y="3553865"/>
                </a:lnTo>
                <a:lnTo>
                  <a:pt x="0" y="35538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816400" y="884610"/>
            <a:ext cx="6343148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Cómo Funciona la Aplicación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88882" y="2276577"/>
            <a:ext cx="6967218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Sube una imagen, recibe la clasificación en segundos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530320" y="6133583"/>
            <a:ext cx="6728980" cy="183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Usa CNN para clasificación de </a:t>
            </a:r>
            <a:r>
              <a:rPr lang="en-US" b="true" sz="34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larvas, ninfas y adultos</a:t>
            </a:r>
            <a:r>
              <a:rPr lang="en-US" sz="3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algn="l"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Interfaz sencilla y accesible.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11979" y="7968733"/>
            <a:ext cx="3085030" cy="2180163"/>
          </a:xfrm>
          <a:custGeom>
            <a:avLst/>
            <a:gdLst/>
            <a:ahLst/>
            <a:cxnLst/>
            <a:rect r="r" b="b" t="t" l="l"/>
            <a:pathLst>
              <a:path h="2180163" w="3085030">
                <a:moveTo>
                  <a:pt x="0" y="0"/>
                </a:moveTo>
                <a:lnTo>
                  <a:pt x="3085031" y="0"/>
                </a:lnTo>
                <a:lnTo>
                  <a:pt x="3085031" y="2180163"/>
                </a:lnTo>
                <a:lnTo>
                  <a:pt x="0" y="21801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82528" y="238683"/>
            <a:ext cx="1433871" cy="1552072"/>
          </a:xfrm>
          <a:custGeom>
            <a:avLst/>
            <a:gdLst/>
            <a:ahLst/>
            <a:cxnLst/>
            <a:rect r="r" b="b" t="t" l="l"/>
            <a:pathLst>
              <a:path h="1552072" w="1433871">
                <a:moveTo>
                  <a:pt x="0" y="0"/>
                </a:moveTo>
                <a:lnTo>
                  <a:pt x="1433872" y="0"/>
                </a:lnTo>
                <a:lnTo>
                  <a:pt x="1433872" y="1552073"/>
                </a:lnTo>
                <a:lnTo>
                  <a:pt x="0" y="15520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5"/>
            </a:stretch>
          </a:blipFill>
        </p:spPr>
      </p:sp>
      <p:sp>
        <p:nvSpPr>
          <p:cNvPr name="Freeform 5" id="5" descr="Vicerrectorado de Investigación - UNAP 2023"/>
          <p:cNvSpPr/>
          <p:nvPr/>
        </p:nvSpPr>
        <p:spPr>
          <a:xfrm flipH="false" flipV="false" rot="0">
            <a:off x="16075200" y="336656"/>
            <a:ext cx="1558591" cy="1707609"/>
          </a:xfrm>
          <a:custGeom>
            <a:avLst/>
            <a:gdLst/>
            <a:ahLst/>
            <a:cxnLst/>
            <a:rect r="r" b="b" t="t" l="l"/>
            <a:pathLst>
              <a:path h="1707609" w="1558591">
                <a:moveTo>
                  <a:pt x="0" y="0"/>
                </a:moveTo>
                <a:lnTo>
                  <a:pt x="1558592" y="0"/>
                </a:lnTo>
                <a:lnTo>
                  <a:pt x="1558592" y="1707608"/>
                </a:lnTo>
                <a:lnTo>
                  <a:pt x="0" y="17076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289438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816400" y="884610"/>
            <a:ext cx="8636741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Resultados: Alta Precisión y Eficiencia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931984" y="1977590"/>
            <a:ext cx="7307851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92% de precisión en clasificación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746259" y="3475391"/>
            <a:ext cx="6513041" cy="369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Transferencia de aprendizaje mejora resultados.</a:t>
            </a:r>
          </a:p>
          <a:p>
            <a:pPr algn="l"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Alto rendimiento con un conjunto de datos limitado.</a:t>
            </a:r>
          </a:p>
          <a:p>
            <a:pPr algn="l">
              <a:lnSpc>
                <a:spcPts val="4899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756079" y="2831665"/>
            <a:ext cx="6757382" cy="5046652"/>
          </a:xfrm>
          <a:custGeom>
            <a:avLst/>
            <a:gdLst/>
            <a:ahLst/>
            <a:cxnLst/>
            <a:rect r="r" b="b" t="t" l="l"/>
            <a:pathLst>
              <a:path h="5046652" w="6757382">
                <a:moveTo>
                  <a:pt x="0" y="0"/>
                </a:moveTo>
                <a:lnTo>
                  <a:pt x="6757382" y="0"/>
                </a:lnTo>
                <a:lnTo>
                  <a:pt x="6757382" y="5046652"/>
                </a:lnTo>
                <a:lnTo>
                  <a:pt x="0" y="50466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11979" y="7968733"/>
            <a:ext cx="3085030" cy="2180163"/>
          </a:xfrm>
          <a:custGeom>
            <a:avLst/>
            <a:gdLst/>
            <a:ahLst/>
            <a:cxnLst/>
            <a:rect r="r" b="b" t="t" l="l"/>
            <a:pathLst>
              <a:path h="2180163" w="3085030">
                <a:moveTo>
                  <a:pt x="0" y="0"/>
                </a:moveTo>
                <a:lnTo>
                  <a:pt x="3085031" y="0"/>
                </a:lnTo>
                <a:lnTo>
                  <a:pt x="3085031" y="2180163"/>
                </a:lnTo>
                <a:lnTo>
                  <a:pt x="0" y="21801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82528" y="238683"/>
            <a:ext cx="1433871" cy="1552072"/>
          </a:xfrm>
          <a:custGeom>
            <a:avLst/>
            <a:gdLst/>
            <a:ahLst/>
            <a:cxnLst/>
            <a:rect r="r" b="b" t="t" l="l"/>
            <a:pathLst>
              <a:path h="1552072" w="1433871">
                <a:moveTo>
                  <a:pt x="0" y="0"/>
                </a:moveTo>
                <a:lnTo>
                  <a:pt x="1433872" y="0"/>
                </a:lnTo>
                <a:lnTo>
                  <a:pt x="1433872" y="1552073"/>
                </a:lnTo>
                <a:lnTo>
                  <a:pt x="0" y="15520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5"/>
            </a:stretch>
          </a:blipFill>
        </p:spPr>
      </p:sp>
      <p:sp>
        <p:nvSpPr>
          <p:cNvPr name="Freeform 5" id="5" descr="Vicerrectorado de Investigación - UNAP 2023"/>
          <p:cNvSpPr/>
          <p:nvPr/>
        </p:nvSpPr>
        <p:spPr>
          <a:xfrm flipH="false" flipV="false" rot="0">
            <a:off x="16075200" y="336656"/>
            <a:ext cx="1558591" cy="1707609"/>
          </a:xfrm>
          <a:custGeom>
            <a:avLst/>
            <a:gdLst/>
            <a:ahLst/>
            <a:cxnLst/>
            <a:rect r="r" b="b" t="t" l="l"/>
            <a:pathLst>
              <a:path h="1707609" w="1558591">
                <a:moveTo>
                  <a:pt x="0" y="0"/>
                </a:moveTo>
                <a:lnTo>
                  <a:pt x="1558592" y="0"/>
                </a:lnTo>
                <a:lnTo>
                  <a:pt x="1558592" y="1707608"/>
                </a:lnTo>
                <a:lnTo>
                  <a:pt x="0" y="17076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289438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393656" y="1790756"/>
            <a:ext cx="4156364" cy="4114800"/>
          </a:xfrm>
          <a:custGeom>
            <a:avLst/>
            <a:gdLst/>
            <a:ahLst/>
            <a:cxnLst/>
            <a:rect r="r" b="b" t="t" l="l"/>
            <a:pathLst>
              <a:path h="4114800" w="4156364">
                <a:moveTo>
                  <a:pt x="0" y="0"/>
                </a:moveTo>
                <a:lnTo>
                  <a:pt x="4156364" y="0"/>
                </a:lnTo>
                <a:lnTo>
                  <a:pt x="41563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99464" y="5143500"/>
            <a:ext cx="4273181" cy="3888595"/>
          </a:xfrm>
          <a:custGeom>
            <a:avLst/>
            <a:gdLst/>
            <a:ahLst/>
            <a:cxnLst/>
            <a:rect r="r" b="b" t="t" l="l"/>
            <a:pathLst>
              <a:path h="3888595" w="4273181">
                <a:moveTo>
                  <a:pt x="0" y="0"/>
                </a:moveTo>
                <a:lnTo>
                  <a:pt x="4273181" y="0"/>
                </a:lnTo>
                <a:lnTo>
                  <a:pt x="4273181" y="3888595"/>
                </a:lnTo>
                <a:lnTo>
                  <a:pt x="0" y="38885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992787" y="2044265"/>
            <a:ext cx="3639646" cy="3562304"/>
          </a:xfrm>
          <a:custGeom>
            <a:avLst/>
            <a:gdLst/>
            <a:ahLst/>
            <a:cxnLst/>
            <a:rect r="r" b="b" t="t" l="l"/>
            <a:pathLst>
              <a:path h="3562304" w="3639646">
                <a:moveTo>
                  <a:pt x="0" y="0"/>
                </a:moveTo>
                <a:lnTo>
                  <a:pt x="3639646" y="0"/>
                </a:lnTo>
                <a:lnTo>
                  <a:pt x="3639646" y="3562303"/>
                </a:lnTo>
                <a:lnTo>
                  <a:pt x="0" y="356230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142742" y="914400"/>
            <a:ext cx="6002515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Impacto y Potencial Futuro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99785" y="2276577"/>
            <a:ext cx="5581979" cy="183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Revolucionando la forma de monitorear y controlar enfermedades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466248" y="6030596"/>
            <a:ext cx="12167543" cy="245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Herramienta útil para la prevención de enfermedades zoonóticas.</a:t>
            </a:r>
          </a:p>
          <a:p>
            <a:pPr algn="l"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Potencial para integrarse en sistemas de monitoreo en tiempo real.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11979" y="7968733"/>
            <a:ext cx="3085030" cy="2180163"/>
          </a:xfrm>
          <a:custGeom>
            <a:avLst/>
            <a:gdLst/>
            <a:ahLst/>
            <a:cxnLst/>
            <a:rect r="r" b="b" t="t" l="l"/>
            <a:pathLst>
              <a:path h="2180163" w="3085030">
                <a:moveTo>
                  <a:pt x="0" y="0"/>
                </a:moveTo>
                <a:lnTo>
                  <a:pt x="3085031" y="0"/>
                </a:lnTo>
                <a:lnTo>
                  <a:pt x="3085031" y="2180163"/>
                </a:lnTo>
                <a:lnTo>
                  <a:pt x="0" y="21801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82528" y="238683"/>
            <a:ext cx="1433871" cy="1552072"/>
          </a:xfrm>
          <a:custGeom>
            <a:avLst/>
            <a:gdLst/>
            <a:ahLst/>
            <a:cxnLst/>
            <a:rect r="r" b="b" t="t" l="l"/>
            <a:pathLst>
              <a:path h="1552072" w="1433871">
                <a:moveTo>
                  <a:pt x="0" y="0"/>
                </a:moveTo>
                <a:lnTo>
                  <a:pt x="1433872" y="0"/>
                </a:lnTo>
                <a:lnTo>
                  <a:pt x="1433872" y="1552073"/>
                </a:lnTo>
                <a:lnTo>
                  <a:pt x="0" y="15520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5"/>
            </a:stretch>
          </a:blipFill>
        </p:spPr>
      </p:sp>
      <p:sp>
        <p:nvSpPr>
          <p:cNvPr name="Freeform 5" id="5" descr="Vicerrectorado de Investigación - UNAP 2023"/>
          <p:cNvSpPr/>
          <p:nvPr/>
        </p:nvSpPr>
        <p:spPr>
          <a:xfrm flipH="false" flipV="false" rot="0">
            <a:off x="16075200" y="336656"/>
            <a:ext cx="1558591" cy="1707609"/>
          </a:xfrm>
          <a:custGeom>
            <a:avLst/>
            <a:gdLst/>
            <a:ahLst/>
            <a:cxnLst/>
            <a:rect r="r" b="b" t="t" l="l"/>
            <a:pathLst>
              <a:path h="1707609" w="1558591">
                <a:moveTo>
                  <a:pt x="0" y="0"/>
                </a:moveTo>
                <a:lnTo>
                  <a:pt x="1558592" y="0"/>
                </a:lnTo>
                <a:lnTo>
                  <a:pt x="1558592" y="1707608"/>
                </a:lnTo>
                <a:lnTo>
                  <a:pt x="0" y="17076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289438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97010" y="2965363"/>
            <a:ext cx="5305114" cy="4356273"/>
          </a:xfrm>
          <a:custGeom>
            <a:avLst/>
            <a:gdLst/>
            <a:ahLst/>
            <a:cxnLst/>
            <a:rect r="r" b="b" t="t" l="l"/>
            <a:pathLst>
              <a:path h="4356273" w="5305114">
                <a:moveTo>
                  <a:pt x="0" y="0"/>
                </a:moveTo>
                <a:lnTo>
                  <a:pt x="5305114" y="0"/>
                </a:lnTo>
                <a:lnTo>
                  <a:pt x="5305114" y="4356274"/>
                </a:lnTo>
                <a:lnTo>
                  <a:pt x="0" y="43562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9808" t="0" r="-28045" b="-1283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295787" y="2927293"/>
            <a:ext cx="6204394" cy="4688637"/>
          </a:xfrm>
          <a:custGeom>
            <a:avLst/>
            <a:gdLst/>
            <a:ahLst/>
            <a:cxnLst/>
            <a:rect r="r" b="b" t="t" l="l"/>
            <a:pathLst>
              <a:path h="4688637" w="6204394">
                <a:moveTo>
                  <a:pt x="0" y="0"/>
                </a:moveTo>
                <a:lnTo>
                  <a:pt x="6204393" y="0"/>
                </a:lnTo>
                <a:lnTo>
                  <a:pt x="6204393" y="4688637"/>
                </a:lnTo>
                <a:lnTo>
                  <a:pt x="0" y="46886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816400" y="914400"/>
            <a:ext cx="6683781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Conclusión y Oportunidades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869983" y="1977589"/>
            <a:ext cx="10941266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La tecnología al servicio de la salud pública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76573" y="7902058"/>
            <a:ext cx="16934854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Contribución a la lucha contra enfermedades zoonóticas.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 descr="El poder oculto detrás del decir Gracias - Noticias AMPM"/>
          <p:cNvSpPr/>
          <p:nvPr/>
        </p:nvSpPr>
        <p:spPr>
          <a:xfrm flipH="false" flipV="false" rot="0">
            <a:off x="-19050" y="0"/>
            <a:ext cx="18148852" cy="10287000"/>
          </a:xfrm>
          <a:custGeom>
            <a:avLst/>
            <a:gdLst/>
            <a:ahLst/>
            <a:cxnLst/>
            <a:rect r="r" b="b" t="t" l="l"/>
            <a:pathLst>
              <a:path h="10287000" w="18148852">
                <a:moveTo>
                  <a:pt x="0" y="0"/>
                </a:moveTo>
                <a:lnTo>
                  <a:pt x="18148852" y="0"/>
                </a:lnTo>
                <a:lnTo>
                  <a:pt x="1814885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617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DAGX1hM_6Mk</dc:identifier>
  <dcterms:modified xsi:type="dcterms:W3CDTF">2011-08-01T06:04:30Z</dcterms:modified>
  <cp:revision>1</cp:revision>
  <dc:title>EXPOSICION CONGRESO INICIACION.pptx</dc:title>
</cp:coreProperties>
</file>